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9" r:id="rId1"/>
  </p:sldMasterIdLst>
  <p:notesMasterIdLst>
    <p:notesMasterId r:id="rId40"/>
  </p:notesMasterIdLst>
  <p:sldIdLst>
    <p:sldId id="256" r:id="rId2"/>
    <p:sldId id="282" r:id="rId3"/>
    <p:sldId id="270" r:id="rId4"/>
    <p:sldId id="258" r:id="rId5"/>
    <p:sldId id="257" r:id="rId6"/>
    <p:sldId id="260" r:id="rId7"/>
    <p:sldId id="275" r:id="rId8"/>
    <p:sldId id="269" r:id="rId9"/>
    <p:sldId id="277" r:id="rId10"/>
    <p:sldId id="289" r:id="rId11"/>
    <p:sldId id="295" r:id="rId12"/>
    <p:sldId id="296" r:id="rId13"/>
    <p:sldId id="292" r:id="rId14"/>
    <p:sldId id="293" r:id="rId15"/>
    <p:sldId id="298" r:id="rId16"/>
    <p:sldId id="299" r:id="rId17"/>
    <p:sldId id="300" r:id="rId18"/>
    <p:sldId id="302" r:id="rId19"/>
    <p:sldId id="259" r:id="rId20"/>
    <p:sldId id="266" r:id="rId21"/>
    <p:sldId id="267" r:id="rId22"/>
    <p:sldId id="284" r:id="rId23"/>
    <p:sldId id="288" r:id="rId24"/>
    <p:sldId id="271" r:id="rId25"/>
    <p:sldId id="280" r:id="rId26"/>
    <p:sldId id="281" r:id="rId27"/>
    <p:sldId id="278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79" r:id="rId36"/>
    <p:sldId id="310" r:id="rId37"/>
    <p:sldId id="297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lodymyr Kazantsev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7"/>
  </p:normalViewPr>
  <p:slideViewPr>
    <p:cSldViewPr snapToGrid="0" snapToObjects="1">
      <p:cViewPr varScale="1">
        <p:scale>
          <a:sx n="108" d="100"/>
          <a:sy n="108" d="100"/>
        </p:scale>
        <p:origin x="2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9T17:19:22.885" idx="7">
    <p:pos x="6000" y="0"/>
    <p:text>What are your thoughts? Makes sense?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99880-3BA1-094D-835A-5D46FDC348D6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68FFE-18B8-8C45-8459-FCC62E3BB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7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So, what is Clean code anyway?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“</a:t>
            </a:r>
            <a:r>
              <a:rPr lang="en" sz="1400">
                <a:solidFill>
                  <a:srgbClr val="434343"/>
                </a:solidFill>
              </a:rPr>
              <a:t>Pleasingly graceful and stylish in appearance or manner” - and this guy invented C++?! Graceful and stylish..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“Clean code reads like well written prose” - Grady Booch, creator of UML. Interestingly, UML can’t be read like a prose at all.. But may be there is something in there afterall..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“.. each routine turns out to be pretty much what you expected” Ward Cunningham, inventor of Wiki.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So, clean code should not “surprise”. I can definitely relate to that. How often you open someone else’s code and go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“Wow, what is that.. This is very curious and inventive way.. But.. WHY??”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So clean code should aim not to surprise. It should be even “boring” and “predictable”. And consistent.. But more on that later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First make it work,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Then make it Right,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Then make it fast and small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These are the Design rules of Kent Beck, creator and proponent of Test Driven Development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Another recipe for making clean code from Ron Jeffries, leading book author on Agile, XP and good practices: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Clean code is the one that..</a:t>
            </a:r>
          </a:p>
          <a:p>
            <a:pPr marL="457200" lvl="0" indent="-31750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Char char="-"/>
            </a:pPr>
            <a:r>
              <a:rPr lang="en" sz="1400">
                <a:solidFill>
                  <a:srgbClr val="434343"/>
                </a:solidFill>
              </a:rPr>
              <a:t>Run all the tests</a:t>
            </a:r>
          </a:p>
          <a:p>
            <a:pPr marL="457200" lvl="0" indent="-31750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Char char="-"/>
            </a:pPr>
            <a:r>
              <a:rPr lang="en" sz="1400">
                <a:solidFill>
                  <a:srgbClr val="434343"/>
                </a:solidFill>
              </a:rPr>
              <a:t>Contains no duplicate code</a:t>
            </a:r>
          </a:p>
          <a:p>
            <a:pPr marL="457200" lvl="0" indent="-31750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Char char="-"/>
            </a:pPr>
            <a:r>
              <a:rPr lang="en" sz="1400">
                <a:solidFill>
                  <a:srgbClr val="434343"/>
                </a:solidFill>
              </a:rPr>
              <a:t>Expresses all ideas...</a:t>
            </a:r>
          </a:p>
          <a:p>
            <a:pPr marL="457200" lvl="0" indent="-3175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Char char="-"/>
            </a:pPr>
            <a:r>
              <a:rPr lang="en" sz="1400">
                <a:solidFill>
                  <a:srgbClr val="434343"/>
                </a:solidFill>
              </a:rPr>
              <a:t>Minimize classes and methods</a:t>
            </a:r>
          </a:p>
          <a:p>
            <a:pPr lv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Robert C. Martin, found a very successful metaphor for writing clean code sustainably.. It is called a Boy Scout rule of development: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Leave the campground cleaner than you found it</a:t>
            </a:r>
          </a:p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05043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2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0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52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8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9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5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840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27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-82589" y="63192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869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151621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625517"/>
            <a:ext cx="10140696" cy="8009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560" y="1605956"/>
            <a:ext cx="10140696" cy="4269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51560" y="5969000"/>
            <a:ext cx="7549741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838355" cy="279400"/>
          </a:xfrm>
        </p:spPr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2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7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3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8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58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02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4D7FD6-46DD-9A46-B560-C0EE5622C54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F6B333-8CDE-BB4B-B703-DCD09A7C9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3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  <p:sldLayoutId id="2147484103" r:id="rId14"/>
    <p:sldLayoutId id="2147484104" r:id="rId15"/>
    <p:sldLayoutId id="2147484105" r:id="rId16"/>
    <p:sldLayoutId id="2147484106" r:id="rId17"/>
    <p:sldLayoutId id="2147484107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join/hpxkxrsx-sudhakar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program" TargetMode="External"/><Relationship Id="rId2" Type="http://schemas.openxmlformats.org/officeDocument/2006/relationships/hyperlink" Target="https://en.wikipedia.org/wiki/Software_desig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126D-FC22-3149-90CA-4CDEF5291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Clean 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D3F38-C3B6-DD43-91C6-87DED05E5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Sudhakar Balakrishnan</a:t>
            </a:r>
          </a:p>
          <a:p>
            <a:r>
              <a:rPr lang="en-US" dirty="0"/>
              <a:t>Apr 30,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80092-85E2-0743-9C28-E95DA7D773B1}"/>
              </a:ext>
            </a:extLst>
          </p:cNvPr>
          <p:cNvSpPr/>
          <p:nvPr/>
        </p:nvSpPr>
        <p:spPr>
          <a:xfrm>
            <a:off x="2044868" y="5657671"/>
            <a:ext cx="8110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“Even bad code can function. But if code isn’t clean, it can bring a development organization to its knees.” </a:t>
            </a:r>
          </a:p>
        </p:txBody>
      </p:sp>
    </p:spTree>
    <p:extLst>
      <p:ext uri="{BB962C8B-B14F-4D97-AF65-F5344CB8AC3E}">
        <p14:creationId xmlns:p14="http://schemas.microsoft.com/office/powerpoint/2010/main" val="179025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47A6-DA13-134F-9783-D0DBD1D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15D5-CADC-F74A-B1EC-E3F4AE0C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Modifiability is one of the key architectural quality attributes.</a:t>
            </a:r>
          </a:p>
          <a:p>
            <a:pPr lvl="1"/>
            <a:r>
              <a:rPr lang="en-US" dirty="0"/>
              <a:t>~80% cost of software system occurs after the initial development and deployment</a:t>
            </a:r>
          </a:p>
          <a:p>
            <a:endParaRPr lang="en-US" dirty="0"/>
          </a:p>
          <a:p>
            <a:r>
              <a:rPr lang="en-US" dirty="0"/>
              <a:t>Modifiability can be defined as the ease with which changes can be made to a system, and the flexibility at which the system adjusts to the changes.</a:t>
            </a:r>
          </a:p>
          <a:p>
            <a:endParaRPr lang="en-US" dirty="0"/>
          </a:p>
          <a:p>
            <a:r>
              <a:rPr lang="en-US" dirty="0"/>
              <a:t>Factors of interest: </a:t>
            </a:r>
          </a:p>
          <a:p>
            <a:pPr lvl="1"/>
            <a:r>
              <a:rPr lang="en-US" b="1" dirty="0"/>
              <a:t>Difficulty</a:t>
            </a:r>
            <a:r>
              <a:rPr lang="en-US" dirty="0"/>
              <a:t>: The ease with which changes can be made to a system 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 Lower the better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b="1" dirty="0"/>
              <a:t>Cost</a:t>
            </a:r>
            <a:r>
              <a:rPr lang="en-US" dirty="0"/>
              <a:t>: In terms of time and resources required to make the changes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 Lower the better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b="1" dirty="0"/>
              <a:t>Risks</a:t>
            </a:r>
            <a:r>
              <a:rPr lang="en-US" dirty="0"/>
              <a:t>: Any risk associated with making changes to the system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 Lower the better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A030-0906-194B-BB8C-02171A89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A364E-124B-4A4F-AA9F-6D8686CC4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Closely related quality attributes:</a:t>
            </a:r>
          </a:p>
          <a:p>
            <a:pPr lvl="1"/>
            <a:r>
              <a:rPr lang="en-US" b="1" dirty="0"/>
              <a:t>Readability</a:t>
            </a:r>
            <a:r>
              <a:rPr lang="en-US" dirty="0"/>
              <a:t>: Readability can be defined as the ease with which a program's logic can be followed and understood. </a:t>
            </a:r>
          </a:p>
          <a:p>
            <a:pPr lvl="1"/>
            <a:r>
              <a:rPr lang="en-US" b="1" dirty="0"/>
              <a:t>Modularity</a:t>
            </a:r>
            <a:r>
              <a:rPr lang="en-US" dirty="0"/>
              <a:t>: Modularity means that the software system is written in well- encapsulated modules, which do very specific, well-documented functions. </a:t>
            </a:r>
          </a:p>
          <a:p>
            <a:pPr lvl="1"/>
            <a:r>
              <a:rPr lang="en-US" b="1" dirty="0"/>
              <a:t>Reusability</a:t>
            </a:r>
            <a:r>
              <a:rPr lang="en-US" dirty="0"/>
              <a:t>: This measures the number of parts of a software system, including code, tools, designs, and others, that can be reused in other parts of the system with zero or very little modifications. </a:t>
            </a:r>
          </a:p>
          <a:p>
            <a:pPr lvl="1"/>
            <a:r>
              <a:rPr lang="en-US" b="1" dirty="0"/>
              <a:t>Maintainability</a:t>
            </a:r>
            <a:r>
              <a:rPr lang="en-US" dirty="0"/>
              <a:t>: Maintainability of a software is the ease and efficiency with which the system can be updated and kept working in a useful state by its intended stakeholders.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3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8FAA-3C59-E047-99A0-4815AA48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40EF-A3A9-2A41-A699-D833EFD62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Cohesion:</a:t>
            </a:r>
          </a:p>
          <a:p>
            <a:pPr lvl="1"/>
            <a:r>
              <a:rPr lang="en-US" dirty="0"/>
              <a:t>Cohesion refers to how tightly the responsibilities of a module are related to each other. </a:t>
            </a:r>
          </a:p>
          <a:p>
            <a:pPr lvl="1"/>
            <a:r>
              <a:rPr lang="en-US" dirty="0"/>
              <a:t>A module which performs a specific task or group of related tasks has </a:t>
            </a:r>
            <a:r>
              <a:rPr lang="en-US" dirty="0">
                <a:solidFill>
                  <a:srgbClr val="00B050"/>
                </a:solidFill>
              </a:rPr>
              <a:t>high cohesion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module in which a lot of functionality is dumped without a thought as to the core functionality would have </a:t>
            </a:r>
            <a:r>
              <a:rPr lang="en-US" dirty="0">
                <a:solidFill>
                  <a:srgbClr val="C00000"/>
                </a:solidFill>
              </a:rPr>
              <a:t>low cohesion</a:t>
            </a:r>
            <a:r>
              <a:rPr lang="en-US" dirty="0"/>
              <a:t>. </a:t>
            </a:r>
          </a:p>
          <a:p>
            <a:r>
              <a:rPr lang="en-US" dirty="0"/>
              <a:t>Coupling:</a:t>
            </a:r>
          </a:p>
          <a:p>
            <a:pPr lvl="1"/>
            <a:r>
              <a:rPr lang="en-US" dirty="0"/>
              <a:t>Coupling is the degree to which the functionality of two modules A and B are related. </a:t>
            </a:r>
          </a:p>
          <a:p>
            <a:pPr lvl="1"/>
            <a:r>
              <a:rPr lang="en-US" dirty="0"/>
              <a:t>Two modules are </a:t>
            </a:r>
            <a:r>
              <a:rPr lang="en-US" dirty="0">
                <a:solidFill>
                  <a:srgbClr val="C00000"/>
                </a:solidFill>
              </a:rPr>
              <a:t>strongly coupled </a:t>
            </a:r>
            <a:r>
              <a:rPr lang="en-US" dirty="0"/>
              <a:t>if their functionality overlaps strongly at the code level—in terms of function or method calls. Any changes in module A would probably require changes in module B.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47A6-DA13-134F-9783-D0DBD1D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Modifiability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15D5-CADC-F74A-B1EC-E3F4AE0C0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0" y="1605956"/>
            <a:ext cx="10140696" cy="4269912"/>
          </a:xfrm>
        </p:spPr>
        <p:txBody>
          <a:bodyPr>
            <a:normAutofit/>
          </a:bodyPr>
          <a:lstStyle/>
          <a:p>
            <a:r>
              <a:rPr lang="en-US" dirty="0"/>
              <a:t>Change level has direct impact to the Cost &amp; Risk factors of modifiability.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Cohesion and coupling directly impacts the modifiability.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6CA44D-0B25-754B-8C61-E9FF199D3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30720"/>
              </p:ext>
            </p:extLst>
          </p:nvPr>
        </p:nvGraphicFramePr>
        <p:xfrm>
          <a:off x="4054602" y="2213864"/>
          <a:ext cx="4082796" cy="1219200"/>
        </p:xfrm>
        <a:graphic>
          <a:graphicData uri="http://schemas.openxmlformats.org/drawingml/2006/table">
            <a:tbl>
              <a:tblPr/>
              <a:tblGrid>
                <a:gridCol w="1360932">
                  <a:extLst>
                    <a:ext uri="{9D8B030D-6E8A-4147-A177-3AD203B41FA5}">
                      <a16:colId xmlns:a16="http://schemas.microsoft.com/office/drawing/2014/main" val="2018491030"/>
                    </a:ext>
                  </a:extLst>
                </a:gridCol>
                <a:gridCol w="1360932">
                  <a:extLst>
                    <a:ext uri="{9D8B030D-6E8A-4147-A177-3AD203B41FA5}">
                      <a16:colId xmlns:a16="http://schemas.microsoft.com/office/drawing/2014/main" val="2123940824"/>
                    </a:ext>
                  </a:extLst>
                </a:gridCol>
                <a:gridCol w="1360932">
                  <a:extLst>
                    <a:ext uri="{9D8B030D-6E8A-4147-A177-3AD203B41FA5}">
                      <a16:colId xmlns:a16="http://schemas.microsoft.com/office/drawing/2014/main" val="2106318425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Change Level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  <a:latin typeface="BookAntiqua"/>
                        </a:rPr>
                        <a:t>Cost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Risk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87560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Local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Low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Low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384246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Non-local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Medium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Medium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848810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Global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High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High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643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C94BF2-B837-A94A-A7FE-74C4F976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7964"/>
              </p:ext>
            </p:extLst>
          </p:nvPr>
        </p:nvGraphicFramePr>
        <p:xfrm>
          <a:off x="3360420" y="4351868"/>
          <a:ext cx="5471160" cy="1524000"/>
        </p:xfrm>
        <a:graphic>
          <a:graphicData uri="http://schemas.openxmlformats.org/drawingml/2006/table">
            <a:tbl>
              <a:tblPr/>
              <a:tblGrid>
                <a:gridCol w="1823720">
                  <a:extLst>
                    <a:ext uri="{9D8B030D-6E8A-4147-A177-3AD203B41FA5}">
                      <a16:colId xmlns:a16="http://schemas.microsoft.com/office/drawing/2014/main" val="1048181282"/>
                    </a:ext>
                  </a:extLst>
                </a:gridCol>
                <a:gridCol w="1823720">
                  <a:extLst>
                    <a:ext uri="{9D8B030D-6E8A-4147-A177-3AD203B41FA5}">
                      <a16:colId xmlns:a16="http://schemas.microsoft.com/office/drawing/2014/main" val="4210803650"/>
                    </a:ext>
                  </a:extLst>
                </a:gridCol>
                <a:gridCol w="1823720">
                  <a:extLst>
                    <a:ext uri="{9D8B030D-6E8A-4147-A177-3AD203B41FA5}">
                      <a16:colId xmlns:a16="http://schemas.microsoft.com/office/drawing/2014/main" val="1607811690"/>
                    </a:ext>
                  </a:extLst>
                </a:gridCol>
              </a:tblGrid>
              <a:tr h="27973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  <a:latin typeface="BookAntiqua"/>
                        </a:rPr>
                        <a:t>Cohesion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Coupling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Modifiability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2068"/>
                  </a:ext>
                </a:extLst>
              </a:tr>
              <a:tr h="27973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Low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High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Low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953175"/>
                  </a:ext>
                </a:extLst>
              </a:tr>
              <a:tr h="27973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Low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Low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Medium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614535"/>
                  </a:ext>
                </a:extLst>
              </a:tr>
              <a:tr h="27973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High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High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Medium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748066"/>
                  </a:ext>
                </a:extLst>
              </a:tr>
              <a:tr h="27973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High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Low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High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5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99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9D1-1208-CD4E-854E-09081060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74EA4-FFBC-CA4B-8DFF-4D1DF8AD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Coupling: elements very tightly coupled would yield to modification much lesser than a module which has a </a:t>
            </a:r>
            <a:r>
              <a:rPr lang="en-US" dirty="0">
                <a:solidFill>
                  <a:srgbClr val="00B050"/>
                </a:solidFill>
              </a:rPr>
              <a:t>loosely coupled </a:t>
            </a:r>
            <a:r>
              <a:rPr lang="en-US" dirty="0"/>
              <a:t>elements.</a:t>
            </a:r>
          </a:p>
          <a:p>
            <a:r>
              <a:rPr lang="en-US" dirty="0"/>
              <a:t>Cohesion: a class or module which does not define its role and responsibilities clearly would be more difficult to modify than another one which has </a:t>
            </a:r>
            <a:r>
              <a:rPr lang="en-US" dirty="0">
                <a:solidFill>
                  <a:srgbClr val="00B050"/>
                </a:solidFill>
              </a:rPr>
              <a:t>well-defined responsibility and functionality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943B0-D68F-6245-8716-0FABD338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3582460"/>
            <a:ext cx="4288536" cy="26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3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915D-D747-6948-B988-52528B6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Cohesion and Coupling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356AB-2C10-E442-97B6-48304D65E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724" y="1606550"/>
            <a:ext cx="9419352" cy="4268788"/>
          </a:xfrm>
        </p:spPr>
      </p:pic>
    </p:spTree>
    <p:extLst>
      <p:ext uri="{BB962C8B-B14F-4D97-AF65-F5344CB8AC3E}">
        <p14:creationId xmlns:p14="http://schemas.microsoft.com/office/powerpoint/2010/main" val="336132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915D-D747-6948-B988-52528B6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Cohesion and Coupling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F34D0-1974-C640-991C-6D70ED7B3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837" y="1606550"/>
            <a:ext cx="9825125" cy="4268788"/>
          </a:xfrm>
        </p:spPr>
      </p:pic>
    </p:spTree>
    <p:extLst>
      <p:ext uri="{BB962C8B-B14F-4D97-AF65-F5344CB8AC3E}">
        <p14:creationId xmlns:p14="http://schemas.microsoft.com/office/powerpoint/2010/main" val="368169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915D-D747-6948-B988-52528B6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Cohesion and Coupling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74EC36-5B91-5A48-9751-137025734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113206"/>
              </p:ext>
            </p:extLst>
          </p:nvPr>
        </p:nvGraphicFramePr>
        <p:xfrm>
          <a:off x="2372868" y="1648513"/>
          <a:ext cx="7182612" cy="1127760"/>
        </p:xfrm>
        <a:graphic>
          <a:graphicData uri="http://schemas.openxmlformats.org/drawingml/2006/table">
            <a:tbl>
              <a:tblPr/>
              <a:tblGrid>
                <a:gridCol w="1795653">
                  <a:extLst>
                    <a:ext uri="{9D8B030D-6E8A-4147-A177-3AD203B41FA5}">
                      <a16:colId xmlns:a16="http://schemas.microsoft.com/office/drawing/2014/main" val="3013603996"/>
                    </a:ext>
                  </a:extLst>
                </a:gridCol>
                <a:gridCol w="1795653">
                  <a:extLst>
                    <a:ext uri="{9D8B030D-6E8A-4147-A177-3AD203B41FA5}">
                      <a16:colId xmlns:a16="http://schemas.microsoft.com/office/drawing/2014/main" val="2711467582"/>
                    </a:ext>
                  </a:extLst>
                </a:gridCol>
                <a:gridCol w="1795653">
                  <a:extLst>
                    <a:ext uri="{9D8B030D-6E8A-4147-A177-3AD203B41FA5}">
                      <a16:colId xmlns:a16="http://schemas.microsoft.com/office/drawing/2014/main" val="436974175"/>
                    </a:ext>
                  </a:extLst>
                </a:gridCol>
                <a:gridCol w="1795653">
                  <a:extLst>
                    <a:ext uri="{9D8B030D-6E8A-4147-A177-3AD203B41FA5}">
                      <a16:colId xmlns:a16="http://schemas.microsoft.com/office/drawing/2014/main" val="2502289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Module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Core functions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Unrelated functions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BookAntiqua"/>
                        </a:rPr>
                        <a:t>Function dependencies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4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B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4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0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3 x1 = 3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152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A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3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BookAntiqua"/>
                        </a:rPr>
                        <a:t>1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BookAntiqua"/>
                        </a:rPr>
                        <a:t>0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0831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15EAE6D-55F2-EA40-8FD3-7FFD2AE66587}"/>
              </a:ext>
            </a:extLst>
          </p:cNvPr>
          <p:cNvSpPr/>
          <p:nvPr/>
        </p:nvSpPr>
        <p:spPr>
          <a:xfrm>
            <a:off x="1126236" y="2998321"/>
            <a:ext cx="1006602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Cohesion: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Module B has four functions, all of them dealing with the core functionality. There are no unrelated functions in this module. Thus </a:t>
            </a:r>
            <a:r>
              <a:rPr lang="en-US" sz="1600" b="1" dirty="0">
                <a:solidFill>
                  <a:srgbClr val="0070C0"/>
                </a:solidFill>
              </a:rPr>
              <a:t>module B</a:t>
            </a:r>
            <a:r>
              <a:rPr lang="en-US" sz="1600" dirty="0"/>
              <a:t> has </a:t>
            </a:r>
            <a:r>
              <a:rPr lang="en-US" sz="1200" b="1" dirty="0">
                <a:solidFill>
                  <a:srgbClr val="00B050"/>
                </a:solidFill>
                <a:effectLst/>
              </a:rPr>
              <a:t>100% </a:t>
            </a:r>
            <a:r>
              <a:rPr lang="en-US" sz="1600" b="1" dirty="0">
                <a:solidFill>
                  <a:srgbClr val="00B050"/>
                </a:solidFill>
              </a:rPr>
              <a:t>cohesion</a:t>
            </a:r>
            <a:r>
              <a:rPr lang="en-US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Module A has four functions, three of which are related to its core functionality, but the last one (frequency) isn't. This gives </a:t>
            </a:r>
            <a:r>
              <a:rPr lang="en-US" sz="1600" b="1" dirty="0">
                <a:solidFill>
                  <a:srgbClr val="0070C0"/>
                </a:solidFill>
              </a:rPr>
              <a:t>module A </a:t>
            </a:r>
            <a:r>
              <a:rPr lang="en-US" sz="1600" dirty="0"/>
              <a:t>approximately </a:t>
            </a:r>
            <a:r>
              <a:rPr lang="en-US" sz="1200" b="1" dirty="0">
                <a:solidFill>
                  <a:srgbClr val="0070C0"/>
                </a:solidFill>
                <a:effectLst/>
              </a:rPr>
              <a:t>75% </a:t>
            </a:r>
            <a:r>
              <a:rPr lang="en-US" sz="1600" b="1" dirty="0">
                <a:solidFill>
                  <a:srgbClr val="0070C0"/>
                </a:solidFill>
              </a:rPr>
              <a:t>cohesion</a:t>
            </a:r>
            <a:r>
              <a:rPr lang="en-US" sz="1600" dirty="0"/>
              <a:t>. </a:t>
            </a:r>
          </a:p>
          <a:p>
            <a:r>
              <a:rPr lang="en-US" dirty="0"/>
              <a:t>Coupling: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Three of module B has functions that depend on one function in module A, namely, squares. This makes </a:t>
            </a:r>
            <a:r>
              <a:rPr lang="en-US" sz="1600" b="1" dirty="0">
                <a:solidFill>
                  <a:srgbClr val="0070C0"/>
                </a:solidFill>
              </a:rPr>
              <a:t>module B strongly coupled to module A</a:t>
            </a:r>
            <a:r>
              <a:rPr lang="en-US" sz="1600" dirty="0"/>
              <a:t>. coupling at </a:t>
            </a:r>
            <a:r>
              <a:rPr lang="en-US" sz="1600" b="1" dirty="0">
                <a:solidFill>
                  <a:srgbClr val="00B050"/>
                </a:solidFill>
              </a:rPr>
              <a:t>function level is </a:t>
            </a:r>
            <a:r>
              <a:rPr lang="en-US" sz="1200" b="1" dirty="0">
                <a:solidFill>
                  <a:srgbClr val="00B050"/>
                </a:solidFill>
                <a:effectLst/>
              </a:rPr>
              <a:t>75% </a:t>
            </a:r>
            <a:r>
              <a:rPr lang="en-US" sz="1600" b="1" dirty="0">
                <a:solidFill>
                  <a:srgbClr val="00B050"/>
                </a:solidFill>
              </a:rPr>
              <a:t>from module B → A</a:t>
            </a:r>
            <a:r>
              <a:rPr lang="en-US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Module A doesn't depend on any functionality of module B</a:t>
            </a:r>
            <a:r>
              <a:rPr lang="en-US" sz="1600" dirty="0"/>
              <a:t>. Module A will work independent of module B. </a:t>
            </a:r>
            <a:r>
              <a:rPr lang="en-US" sz="1600" b="1" dirty="0">
                <a:solidFill>
                  <a:srgbClr val="00B050"/>
                </a:solidFill>
              </a:rPr>
              <a:t>Coupling from module A → B is zero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2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994D-2023-B84D-A287-44581AE5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Cohesion and Coupling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E60E-FB2C-F24C-A11D-35D7F452B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Strategies to improve:</a:t>
            </a:r>
          </a:p>
          <a:p>
            <a:r>
              <a:rPr lang="en-US" dirty="0"/>
              <a:t>Cohesion: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Problem</a:t>
            </a:r>
            <a:r>
              <a:rPr lang="en-US" dirty="0"/>
              <a:t>: Module A has 75% cohesion.  Root cause unrelated function frequency().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Solution</a:t>
            </a:r>
            <a:r>
              <a:rPr lang="en-US" dirty="0"/>
              <a:t>: Move the function to another module.</a:t>
            </a:r>
          </a:p>
          <a:p>
            <a:r>
              <a:rPr lang="en-US" dirty="0"/>
              <a:t>Coupling: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Problem</a:t>
            </a:r>
            <a:r>
              <a:rPr lang="en-US" dirty="0"/>
              <a:t>: Module B 3 function depends on A’s 1 function (B </a:t>
            </a:r>
            <a:r>
              <a:rPr lang="en-US" dirty="0">
                <a:sym typeface="Wingdings" pitchFamily="2" charset="2"/>
              </a:rPr>
              <a:t> A)</a:t>
            </a:r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Solution</a:t>
            </a:r>
            <a:r>
              <a:rPr lang="en-US" dirty="0"/>
              <a:t>: There is no 2 way coupling. even though there is strong coupling from B to A, it is good coupling.  No change is required to improve modifiability of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8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277F-197E-3B4C-9F69-69B6C333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990C-60FD-8E4D-8C52-4921BFC0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Source code must be: </a:t>
            </a:r>
          </a:p>
          <a:p>
            <a:pPr lvl="2"/>
            <a:r>
              <a:rPr lang="en-US" dirty="0"/>
              <a:t>readable &amp; well structured </a:t>
            </a:r>
          </a:p>
          <a:p>
            <a:pPr lvl="2"/>
            <a:r>
              <a:rPr lang="en-US" dirty="0"/>
              <a:t>extensible</a:t>
            </a:r>
          </a:p>
          <a:p>
            <a:pPr lvl="2"/>
            <a:r>
              <a:rPr lang="en-US" dirty="0"/>
              <a:t>testable </a:t>
            </a:r>
          </a:p>
          <a:p>
            <a:pPr lvl="1"/>
            <a:endParaRPr lang="en-US" dirty="0"/>
          </a:p>
          <a:p>
            <a:r>
              <a:rPr lang="en-US" dirty="0"/>
              <a:t>Why is it important?</a:t>
            </a:r>
          </a:p>
          <a:p>
            <a:pPr lvl="1"/>
            <a:r>
              <a:rPr lang="en-US" dirty="0"/>
              <a:t>Code is written once, read million times!</a:t>
            </a:r>
          </a:p>
          <a:p>
            <a:pPr lvl="1"/>
            <a:endParaRPr lang="en-US" dirty="0"/>
          </a:p>
          <a:p>
            <a:r>
              <a:rPr lang="en-US" dirty="0"/>
              <a:t>Values</a:t>
            </a:r>
          </a:p>
          <a:p>
            <a:pPr lvl="1"/>
            <a:r>
              <a:rPr lang="en-US" dirty="0"/>
              <a:t>Correctness, Evolvability, Production efficiency, Continuous improvement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B210-EBAE-4241-81AC-1677AC23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337BE-0CC9-2344-BFFE-53F0BC52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-69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None/>
            </a:pPr>
            <a:endParaRPr lang="en" dirty="0">
              <a:solidFill>
                <a:srgbClr val="7030A0"/>
              </a:solidFill>
              <a:latin typeface="American Typewriter" panose="02090604020004020304" pitchFamily="18" charset="77"/>
              <a:ea typeface="Verdana"/>
              <a:cs typeface="Corsiva Hebrew" pitchFamily="2" charset="-79"/>
              <a:sym typeface="Verdana"/>
            </a:endParaRPr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None/>
            </a:pPr>
            <a:r>
              <a:rPr lang="en" dirty="0">
                <a:solidFill>
                  <a:srgbClr val="7030A0"/>
                </a:solidFill>
                <a:latin typeface="American Typewriter" panose="02090604020004020304" pitchFamily="18" charset="77"/>
                <a:ea typeface="Verdana"/>
                <a:cs typeface="Corsiva Hebrew" pitchFamily="2" charset="-79"/>
                <a:sym typeface="Verdana"/>
              </a:rPr>
              <a:t># When I wrote this, only God and I understood what I was doing</a:t>
            </a:r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None/>
            </a:pPr>
            <a:r>
              <a:rPr lang="en" dirty="0">
                <a:solidFill>
                  <a:srgbClr val="7030A0"/>
                </a:solidFill>
                <a:latin typeface="American Typewriter" panose="02090604020004020304" pitchFamily="18" charset="77"/>
                <a:ea typeface="Verdana"/>
                <a:cs typeface="Corsiva Hebrew" pitchFamily="2" charset="-79"/>
                <a:sym typeface="Verdana"/>
              </a:rPr>
              <a:t># Now, God only knows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endParaRPr lang="en-US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" dirty="0">
                <a:solidFill>
                  <a:srgbClr val="7030A0"/>
                </a:solidFill>
                <a:latin typeface="American Typewriter" panose="02090604020004020304" pitchFamily="18" charset="77"/>
                <a:ea typeface="Verdana"/>
                <a:cs typeface="Corsiva Hebrew" pitchFamily="2" charset="-79"/>
                <a:sym typeface="Verdana"/>
              </a:rPr>
              <a:t># sometimes I believe compiler ignores all my comments</a:t>
            </a:r>
          </a:p>
          <a:p>
            <a:endParaRPr lang="en-US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70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606969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“Clean Code” ?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-82589" y="63192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lang="en"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32688" y="1589900"/>
            <a:ext cx="6144512" cy="1426800"/>
          </a:xfrm>
          <a:prstGeom prst="rect">
            <a:avLst/>
          </a:prstGeom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"/>
              <a:t>Pleasingly graceful and stylish in appearance or manner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7842600" y="1663707"/>
            <a:ext cx="446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Bjarne Stroustrup</a:t>
            </a:r>
          </a:p>
          <a:p>
            <a:pPr>
              <a:spcBef>
                <a:spcPts val="800"/>
              </a:spcBef>
            </a:pPr>
            <a:r>
              <a:rPr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Inventor of C++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15600" y="3184433"/>
            <a:ext cx="7260800" cy="109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Shape 205"/>
          <p:cNvSpPr txBox="1"/>
          <p:nvPr/>
        </p:nvSpPr>
        <p:spPr>
          <a:xfrm>
            <a:off x="932688" y="3224300"/>
            <a:ext cx="6144512" cy="938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</a:rPr>
              <a:t>Clean code reads like well written prose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750" y="3224303"/>
            <a:ext cx="1016751" cy="9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8759233" y="3086100"/>
            <a:ext cx="26332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Grady Booch</a:t>
            </a:r>
          </a:p>
          <a:p>
            <a:pPr>
              <a:spcBef>
                <a:spcPts val="800"/>
              </a:spcBef>
            </a:pPr>
            <a:r>
              <a:rPr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creator of UML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932688" y="4443500"/>
            <a:ext cx="6144512" cy="1095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</a:rPr>
              <a:t>.. each routine turns out to be pretty much what you expected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999" y="4495565"/>
            <a:ext cx="898267" cy="99107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842600" y="4305307"/>
            <a:ext cx="4466400" cy="763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Ward Cunningham</a:t>
            </a:r>
          </a:p>
          <a:p>
            <a:pPr>
              <a:spcBef>
                <a:spcPts val="800"/>
              </a:spcBef>
            </a:pPr>
            <a:r>
              <a:rPr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inventor of Wiki and XP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9000" y="1788301"/>
            <a:ext cx="898267" cy="102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85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15600" y="598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One does not simply start writing clean code..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-82589" y="63192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lang="en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950976" y="1589900"/>
            <a:ext cx="6277824" cy="1426800"/>
          </a:xfrm>
          <a:prstGeom prst="rect">
            <a:avLst/>
          </a:prstGeom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rgbClr val="0070C0"/>
                </a:solidFill>
              </a:rPr>
              <a:t>First make it work,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rgbClr val="00B050"/>
                </a:solidFill>
              </a:rPr>
              <a:t>Then make it Right,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rgbClr val="00B050"/>
                </a:solidFill>
              </a:rPr>
              <a:t>Then make it fast and small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247888" y="1663707"/>
            <a:ext cx="3236554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400" b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Kent Beck</a:t>
            </a:r>
          </a:p>
          <a:p>
            <a:pPr>
              <a:spcBef>
                <a:spcPts val="800"/>
              </a:spcBef>
            </a:pPr>
            <a:r>
              <a:rPr lang="en" sz="2133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co-inventor of XP and TDD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000" y="1805569"/>
            <a:ext cx="898267" cy="8982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950976" y="4951500"/>
            <a:ext cx="6277824" cy="1258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</a:rPr>
              <a:t>Leave the campground cleaner than you found it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950976" y="3162233"/>
            <a:ext cx="6277824" cy="1651200"/>
          </a:xfrm>
          <a:prstGeom prst="rect">
            <a:avLst/>
          </a:prstGeom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chemeClr val="tx1"/>
                </a:solidFill>
              </a:rPr>
              <a:t>Run all the tests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chemeClr val="tx1"/>
                </a:solidFill>
              </a:rPr>
              <a:t>Contains no duplicate code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chemeClr val="tx1"/>
                </a:solidFill>
              </a:rPr>
              <a:t>Expresses all ideas...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" sz="2000" dirty="0">
                <a:solidFill>
                  <a:schemeClr val="tx1"/>
                </a:solidFill>
              </a:rPr>
              <a:t>Minimize classes and methods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000" y="3254033"/>
            <a:ext cx="898267" cy="114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982" y="4947833"/>
            <a:ext cx="1088300" cy="12588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544939" y="3086100"/>
            <a:ext cx="2778516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Ron Jeffries</a:t>
            </a:r>
          </a:p>
          <a:p>
            <a:pPr>
              <a:spcBef>
                <a:spcPts val="800"/>
              </a:spcBef>
            </a:pPr>
            <a:r>
              <a:rPr lang="en" sz="2133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author of Extreme Programming Installed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8367267" y="4711700"/>
            <a:ext cx="3081021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133" b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 Boy Scouts of America </a:t>
            </a:r>
          </a:p>
          <a:p>
            <a:pPr>
              <a:spcBef>
                <a:spcPts val="800"/>
              </a:spcBef>
            </a:pPr>
            <a:r>
              <a:rPr lang="en" sz="2133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Applied to programming by Uncle Bob</a:t>
            </a:r>
          </a:p>
        </p:txBody>
      </p:sp>
    </p:spTree>
    <p:extLst>
      <p:ext uri="{BB962C8B-B14F-4D97-AF65-F5344CB8AC3E}">
        <p14:creationId xmlns:p14="http://schemas.microsoft.com/office/powerpoint/2010/main" val="258258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CAD0-072B-EC49-9F82-F457FCE5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clean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9029-E749-9244-BF46-A3F54FA9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Functions are first-class objects</a:t>
            </a:r>
          </a:p>
          <a:p>
            <a:pPr marL="914400" lvl="1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Small</a:t>
            </a:r>
          </a:p>
          <a:p>
            <a:pPr marL="914400" lvl="1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Do one thing</a:t>
            </a:r>
          </a:p>
          <a:p>
            <a:pPr marL="914400" lvl="1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One level of abstraction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Duck-typing as an interface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No setters/getters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Use more of itertools, zip, enumerate, </a:t>
            </a:r>
            <a:r>
              <a:rPr lang="en-US" dirty="0">
                <a:solidFill>
                  <a:schemeClr val="dk1"/>
                </a:solidFill>
              </a:rPr>
              <a:t>etc.</a:t>
            </a:r>
            <a:endParaRPr lang="en" dirty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A260-D11F-9F46-A403-5933621B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93F42-3C38-C340-8EB6-0FD98AD53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5EA2AD01-354E-5E49-8AEB-BD9989D6481C}"/>
              </a:ext>
            </a:extLst>
          </p:cNvPr>
          <p:cNvSpPr txBox="1">
            <a:spLocks/>
          </p:cNvSpPr>
          <p:nvPr/>
        </p:nvSpPr>
        <p:spPr>
          <a:xfrm>
            <a:off x="1649975" y="4828030"/>
            <a:ext cx="9044400" cy="1271400"/>
          </a:xfrm>
          <a:prstGeom prst="rect">
            <a:avLst/>
          </a:prstGeom>
          <a:effectLst/>
        </p:spPr>
        <p:txBody>
          <a:bodyPr vert="horz" lIns="91425" tIns="91425" rIns="91425" bIns="9142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" sz="2250" b="1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</a:rPr>
              <a:t>I'm not a great programmer; </a:t>
            </a:r>
          </a:p>
          <a:p>
            <a:pPr>
              <a:spcBef>
                <a:spcPts val="0"/>
              </a:spcBef>
              <a:buClr>
                <a:srgbClr val="000000"/>
              </a:buClr>
              <a:buSzPct val="47826"/>
              <a:buFont typeface="Arial"/>
              <a:buNone/>
            </a:pPr>
            <a:r>
              <a:rPr lang="en" sz="2250" b="1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</a:rPr>
              <a:t>I'm just a good programmer with great habits.  </a:t>
            </a:r>
          </a:p>
        </p:txBody>
      </p:sp>
      <p:sp>
        <p:nvSpPr>
          <p:cNvPr id="5" name="Shape 234">
            <a:extLst>
              <a:ext uri="{FF2B5EF4-FFF2-40B4-BE49-F238E27FC236}">
                <a16:creationId xmlns:a16="http://schemas.microsoft.com/office/drawing/2014/main" id="{02519D44-31EA-354D-81F7-088FB8B33358}"/>
              </a:ext>
            </a:extLst>
          </p:cNvPr>
          <p:cNvSpPr txBox="1"/>
          <p:nvPr/>
        </p:nvSpPr>
        <p:spPr>
          <a:xfrm>
            <a:off x="7727359" y="5658641"/>
            <a:ext cx="2729400" cy="6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1800" b="1" dirty="0">
                <a:solidFill>
                  <a:schemeClr val="accent6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237561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BEC-AF0F-704B-8B9D-D1355CAC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Principle: DRY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1283-D7A4-FA49-8D70-F93D732B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Don't Repeat Yourself </a:t>
            </a:r>
            <a:r>
              <a:rPr lang="en-US" dirty="0"/>
              <a:t>(</a:t>
            </a:r>
            <a:r>
              <a:rPr lang="en-US" b="1" dirty="0"/>
              <a:t>DRY</a:t>
            </a:r>
            <a:r>
              <a:rPr lang="en-US" dirty="0"/>
              <a:t>) and </a:t>
            </a:r>
            <a:r>
              <a:rPr lang="en-US" b="1" dirty="0"/>
              <a:t>Once and Only Once </a:t>
            </a:r>
            <a:r>
              <a:rPr lang="en-US" dirty="0"/>
              <a:t>(</a:t>
            </a:r>
            <a:r>
              <a:rPr lang="en-US" b="1" dirty="0"/>
              <a:t>OAOO</a:t>
            </a:r>
            <a:r>
              <a:rPr lang="en-US" dirty="0"/>
              <a:t>) are closely related principles.</a:t>
            </a:r>
          </a:p>
          <a:p>
            <a:endParaRPr lang="en-US" dirty="0"/>
          </a:p>
          <a:p>
            <a:r>
              <a:rPr lang="en-US" dirty="0"/>
              <a:t>Code duplication is a problem that directly impacts maintainability. It is very undesirable to have code duplication because of its many negative consequences: </a:t>
            </a:r>
          </a:p>
          <a:p>
            <a:pPr lvl="1"/>
            <a:r>
              <a:rPr lang="en-US" b="1" dirty="0"/>
              <a:t>It's error prone, It's expensive, It's unreliable 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Repeat Yourself!</a:t>
            </a:r>
          </a:p>
          <a:p>
            <a:pPr lvl="1"/>
            <a:r>
              <a:rPr lang="en-US" dirty="0"/>
              <a:t>Avoid code duplication at all cost</a:t>
            </a:r>
          </a:p>
          <a:p>
            <a:pPr lvl="1"/>
            <a:r>
              <a:rPr lang="en-US" dirty="0"/>
              <a:t>Proposed solution: </a:t>
            </a:r>
            <a:r>
              <a:rPr lang="en-US" dirty="0">
                <a:solidFill>
                  <a:srgbClr val="00B050"/>
                </a:solidFill>
              </a:rPr>
              <a:t>decorators, functions, class, modules, packages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A6C0-56CA-BD4F-A9EC-BB92CCA9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F672-2476-5E45-BF13-0699507D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functools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 decorator(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original_function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functools.wraps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original_function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def inner(*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# modify original function, or add extra logic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   return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original_function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inner</a:t>
            </a:r>
          </a:p>
        </p:txBody>
      </p:sp>
    </p:spTree>
    <p:extLst>
      <p:ext uri="{BB962C8B-B14F-4D97-AF65-F5344CB8AC3E}">
        <p14:creationId xmlns:p14="http://schemas.microsoft.com/office/powerpoint/2010/main" val="1433292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192A3D-7B51-9F46-86BF-D6DC800C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decorator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2A8B5-7D27-9D4D-A89A-8E8859C0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3" y="1636776"/>
            <a:ext cx="5298731" cy="4416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DC1DE5-65EC-2A41-BA44-C59AB040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62" y="1636776"/>
            <a:ext cx="5524932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BEC-AF0F-704B-8B9D-D1355CAC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Principle: KISS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1283-D7A4-FA49-8D70-F93D732B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KISS </a:t>
            </a:r>
            <a:r>
              <a:rPr lang="en-US" dirty="0"/>
              <a:t>(stands for </a:t>
            </a:r>
            <a:r>
              <a:rPr lang="en-US" b="1" dirty="0"/>
              <a:t>Keep It Simple Stupid</a:t>
            </a:r>
            <a:r>
              <a:rPr lang="en-US" dirty="0"/>
              <a:t>):</a:t>
            </a:r>
          </a:p>
          <a:p>
            <a:r>
              <a:rPr lang="en-US" dirty="0"/>
              <a:t>when you are designing a software component, avoid over-engineering it. Ask yourself if your solution is the minimal one that fits the problem. </a:t>
            </a:r>
          </a:p>
          <a:p>
            <a:endParaRPr lang="en-US" dirty="0"/>
          </a:p>
          <a:p>
            <a:r>
              <a:rPr lang="en-US" dirty="0"/>
              <a:t>In terms of code, keeping it simple usually means using the smallest data structure that fits the problem. You will most likely find it in the standard library. </a:t>
            </a:r>
          </a:p>
          <a:p>
            <a:endParaRPr lang="en-US" dirty="0"/>
          </a:p>
          <a:p>
            <a:r>
              <a:rPr lang="en-US" dirty="0"/>
              <a:t>Remember the Zen of Python: Simple is better than complex.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6E3B-3A98-3645-91D5-0544AADF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629F0-1753-744D-BB63-CCA74C308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39" y="1606550"/>
            <a:ext cx="8600122" cy="4268788"/>
          </a:xfrm>
        </p:spPr>
      </p:pic>
    </p:spTree>
    <p:extLst>
      <p:ext uri="{BB962C8B-B14F-4D97-AF65-F5344CB8AC3E}">
        <p14:creationId xmlns:p14="http://schemas.microsoft.com/office/powerpoint/2010/main" val="2339268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6E3B-3A98-3645-91D5-0544AADF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6FE1E-A252-C540-9766-B2998AB92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541" y="1619454"/>
            <a:ext cx="8506733" cy="1604749"/>
          </a:xfrm>
        </p:spPr>
      </p:pic>
    </p:spTree>
    <p:extLst>
      <p:ext uri="{BB962C8B-B14F-4D97-AF65-F5344CB8AC3E}">
        <p14:creationId xmlns:p14="http://schemas.microsoft.com/office/powerpoint/2010/main" val="203344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1980-8460-9A4C-A11B-0AFA42FA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2354-8D57-0B4D-AFAD-2BF6786F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0" y="1517904"/>
            <a:ext cx="10579608" cy="480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Beautiful is better than ugly.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Explicit is better than implicit.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Simple is better than complex.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Complex is better than complicated.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Flat is better than nested.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Sparse is better than dense.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Readability counts.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Special cases aren't special enough to break the rules.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Although practicality beats purity.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Errors should never pass silently.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Unless explicitly silenced.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 the face of ambiguity, refuse the temptation to guess.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There should be one-- and preferably only one --obvious way to do it.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Although that way may not be obvious at first unless you're Dutch.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Now is better than never.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Although never is often better than *right* now.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the implementation is hard to explain, it's a bad idea.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the implementation is easy to explain, it may be a good idea.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Namespaces are one honking great idea -- let's do more of those!</a:t>
            </a:r>
          </a:p>
          <a:p>
            <a:pPr marL="0" indent="0"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56AA7F-C2E6-4746-AC6F-6F632C794814}"/>
              </a:ext>
            </a:extLst>
          </p:cNvPr>
          <p:cNvSpPr/>
          <p:nvPr/>
        </p:nvSpPr>
        <p:spPr>
          <a:xfrm>
            <a:off x="6341364" y="17616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this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Zen of Python, by Tim Peters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D1365-CEFA-5D43-97C5-A0B612DAD19A}"/>
              </a:ext>
            </a:extLst>
          </p:cNvPr>
          <p:cNvSpPr/>
          <p:nvPr/>
        </p:nvSpPr>
        <p:spPr>
          <a:xfrm>
            <a:off x="6263640" y="2717545"/>
            <a:ext cx="51023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Zen of Python is a set of 20 principles that influence the design of the Python programming language, 19 of which have been written down. 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28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BEC-AF0F-704B-8B9D-D1355CAC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Principle: SOC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1283-D7A4-FA49-8D70-F93D732B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SOC </a:t>
            </a:r>
            <a:r>
              <a:rPr lang="en-US" dirty="0"/>
              <a:t>(stands for </a:t>
            </a:r>
            <a:r>
              <a:rPr lang="en-US" b="1" dirty="0"/>
              <a:t>Separation of Concerns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concern </a:t>
            </a:r>
            <a:r>
              <a:rPr lang="en-US" dirty="0"/>
              <a:t>is a distinct behavior or piece of knowledge your software deals with. Concerns can range in granularity from how to calculate a square root to how payments are managed in an e-commerce system.  </a:t>
            </a:r>
          </a:p>
          <a:p>
            <a:endParaRPr lang="en-US" dirty="0"/>
          </a:p>
          <a:p>
            <a:r>
              <a:rPr lang="en-US" dirty="0"/>
              <a:t>Remember the Zen of Python: </a:t>
            </a:r>
            <a:r>
              <a:rPr lang="en-US" i="1" dirty="0"/>
              <a:t>Namespaces are one honking great idea—let’s do more of those!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 could use: Namespaces, Properties, Context managers, Magic methods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37C2-A2C1-1543-87BC-8BBA0DFB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8FB76-2F5E-5F4C-9EB1-F610DBACA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76" y="1633982"/>
            <a:ext cx="5390172" cy="2706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BC221-FD3B-264F-A0A3-C2D9FDC3FDDE}"/>
              </a:ext>
            </a:extLst>
          </p:cNvPr>
          <p:cNvSpPr txBox="1"/>
          <p:nvPr/>
        </p:nvSpPr>
        <p:spPr>
          <a:xfrm>
            <a:off x="6460138" y="3834139"/>
            <a:ext cx="482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Namespaces help prevent collision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42D19-4812-AB40-A069-A5D3C47D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80" y="4347106"/>
            <a:ext cx="7473696" cy="18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D0EC-D783-E044-AF6B-22489CB2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A2275-078E-6543-A919-5FA516459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888854"/>
            <a:ext cx="10140950" cy="37041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2E3C2-8EC5-3640-A4BA-8EC18005ADB6}"/>
              </a:ext>
            </a:extLst>
          </p:cNvPr>
          <p:cNvSpPr txBox="1"/>
          <p:nvPr/>
        </p:nvSpPr>
        <p:spPr>
          <a:xfrm>
            <a:off x="2807208" y="5655312"/>
            <a:ext cx="6098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to introduce another group?  Say… The Chipmunks? </a:t>
            </a:r>
          </a:p>
        </p:txBody>
      </p:sp>
    </p:spTree>
    <p:extLst>
      <p:ext uri="{BB962C8B-B14F-4D97-AF65-F5344CB8AC3E}">
        <p14:creationId xmlns:p14="http://schemas.microsoft.com/office/powerpoint/2010/main" val="3632603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E26E-1BB0-6C4C-9C17-F21579D4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FF1DD-02E9-2E43-AECB-4F030FA03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645920"/>
            <a:ext cx="10140950" cy="4005071"/>
          </a:xfrm>
        </p:spPr>
      </p:pic>
    </p:spTree>
    <p:extLst>
      <p:ext uri="{BB962C8B-B14F-4D97-AF65-F5344CB8AC3E}">
        <p14:creationId xmlns:p14="http://schemas.microsoft.com/office/powerpoint/2010/main" val="386480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B385-0B46-754A-B6C7-598CED09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ED94E7-DF49-6A4F-9A81-EE5EF0F2E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14" y="1606550"/>
            <a:ext cx="9586772" cy="426878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DABAF2-8EAD-FC4A-9744-AD3130631A28}"/>
              </a:ext>
            </a:extLst>
          </p:cNvPr>
          <p:cNvSpPr/>
          <p:nvPr/>
        </p:nvSpPr>
        <p:spPr>
          <a:xfrm>
            <a:off x="1328014" y="5870757"/>
            <a:ext cx="8830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2323"/>
                </a:solidFill>
                <a:latin typeface="NewBaskerville"/>
              </a:rPr>
              <a:t>Decomposition into functions that separate concerns allows for more </a:t>
            </a:r>
            <a:r>
              <a:rPr lang="en-US" i="1" dirty="0">
                <a:solidFill>
                  <a:srgbClr val="232323"/>
                </a:solidFill>
                <a:latin typeface="NewBaskerville"/>
              </a:rPr>
              <a:t>surgical </a:t>
            </a:r>
            <a:r>
              <a:rPr lang="en-US" dirty="0">
                <a:solidFill>
                  <a:srgbClr val="232323"/>
                </a:solidFill>
                <a:latin typeface="NewBaskerville"/>
              </a:rPr>
              <a:t>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32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BEC-AF0F-704B-8B9D-D1355CAC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Principle: SOLID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1283-D7A4-FA49-8D70-F93D732B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</a:t>
            </a:r>
            <a:r>
              <a:rPr lang="en-US" dirty="0">
                <a:solidFill>
                  <a:srgbClr val="7030A0"/>
                </a:solidFill>
              </a:rPr>
              <a:t>: Single responsibility principle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single responsibility principle </a:t>
            </a:r>
            <a:r>
              <a:rPr lang="en-US" dirty="0"/>
              <a:t>(</a:t>
            </a:r>
            <a:r>
              <a:rPr lang="en-US" b="1" dirty="0"/>
              <a:t>SRP</a:t>
            </a:r>
            <a:r>
              <a:rPr lang="en-US" dirty="0"/>
              <a:t>) states that a software component (in general, a class) must have only one responsibility.  </a:t>
            </a:r>
          </a:p>
          <a:p>
            <a:r>
              <a:rPr lang="en-US" b="1" dirty="0">
                <a:solidFill>
                  <a:srgbClr val="7030A0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: Open/closed principle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open/closed principle </a:t>
            </a:r>
            <a:r>
              <a:rPr lang="en-US" dirty="0"/>
              <a:t>(</a:t>
            </a:r>
            <a:r>
              <a:rPr lang="en-US" b="1" dirty="0"/>
              <a:t>OCP</a:t>
            </a:r>
            <a:r>
              <a:rPr lang="en-US" dirty="0"/>
              <a:t>) states that a module should be open to extension but closed to modification.</a:t>
            </a:r>
          </a:p>
          <a:p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 err="1">
                <a:solidFill>
                  <a:srgbClr val="7030A0"/>
                </a:solidFill>
              </a:rPr>
              <a:t>Liskov's</a:t>
            </a:r>
            <a:r>
              <a:rPr lang="en-US" dirty="0">
                <a:solidFill>
                  <a:srgbClr val="7030A0"/>
                </a:solidFill>
              </a:rPr>
              <a:t> substitution principle</a:t>
            </a:r>
          </a:p>
          <a:p>
            <a:pPr lvl="1"/>
            <a:r>
              <a:rPr lang="en-US" b="1" dirty="0" err="1"/>
              <a:t>Liskov's</a:t>
            </a:r>
            <a:r>
              <a:rPr lang="en-US" b="1" dirty="0"/>
              <a:t> substitution principle </a:t>
            </a:r>
            <a:r>
              <a:rPr lang="en-US" dirty="0"/>
              <a:t>(</a:t>
            </a:r>
            <a:r>
              <a:rPr lang="en-US" b="1" dirty="0"/>
              <a:t>LSP</a:t>
            </a:r>
            <a:r>
              <a:rPr lang="en-US" dirty="0"/>
              <a:t>) states that there is a series of properties that an object type must hold to preserve the reliability of its design. </a:t>
            </a:r>
          </a:p>
          <a:p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: Interface segregation principle </a:t>
            </a:r>
            <a:r>
              <a:rPr lang="en-US" b="1" dirty="0">
                <a:solidFill>
                  <a:srgbClr val="7030A0"/>
                </a:solidFill>
              </a:rPr>
              <a:t>(duck typing)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b="1" dirty="0"/>
              <a:t>interface segregation principle </a:t>
            </a:r>
            <a:r>
              <a:rPr lang="en-US" dirty="0"/>
              <a:t>(</a:t>
            </a:r>
            <a:r>
              <a:rPr lang="en-US" b="1" dirty="0"/>
              <a:t>ISP</a:t>
            </a:r>
            <a:r>
              <a:rPr lang="en-US" dirty="0"/>
              <a:t>) provides some guidelines for an idea that we have revisited quite repeatedly already: that interfaces should be small. </a:t>
            </a:r>
          </a:p>
          <a:p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: Dependency inversion principle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dependency inversion principle </a:t>
            </a:r>
            <a:r>
              <a:rPr lang="en-US" dirty="0"/>
              <a:t>(</a:t>
            </a:r>
            <a:r>
              <a:rPr lang="en-US" b="1" dirty="0"/>
              <a:t>DIP</a:t>
            </a:r>
            <a:r>
              <a:rPr lang="en-US" dirty="0"/>
              <a:t>) proposes an interesting design principle by which we protect our code by making it independent of things that are fragile, volatile, or out of our control.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82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C8A7-64F9-114C-A30B-8863A625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How to refactor this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5F228-4CCB-3E44-A0B5-E6FB4823A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https://replit.com/join/hpxkxrsx-sudhakarb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17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0CC3-1B55-ED42-9892-FAA5F1BD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CDBF-B779-D740-B62E-75CC67B82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6926-2A5B-824B-8AE2-4AA5B2F2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Clean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D33F-5B89-D247-A37D-5228E47D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Loose Coupling</a:t>
            </a:r>
          </a:p>
          <a:p>
            <a:r>
              <a:rPr lang="en-US" dirty="0"/>
              <a:t>Two classes, components or modules are coupled when at least one of them uses the other. The less these items know about each other, the looser they are coupled.</a:t>
            </a:r>
          </a:p>
          <a:p>
            <a:r>
              <a:rPr lang="en-US" dirty="0"/>
              <a:t>A component that is only loosely coupled to its environment can be more easily changed or replaced than a strongly coupled component.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High Cohesion</a:t>
            </a:r>
          </a:p>
          <a:p>
            <a:r>
              <a:rPr lang="en-US" dirty="0"/>
              <a:t>Cohesion is the degree to which elements of a whole belong together. Methods and fields in a single class and classes of a component should have high cohesion. High cohesion in classes and components results in simpler, more easily understandable code structure and design.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277F-197E-3B4C-9F69-69B6C333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Maintainability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3CDBA-775F-CB4F-B6CB-5D5FB8A4C0B2}"/>
              </a:ext>
            </a:extLst>
          </p:cNvPr>
          <p:cNvSpPr/>
          <p:nvPr/>
        </p:nvSpPr>
        <p:spPr>
          <a:xfrm>
            <a:off x="1353312" y="1984248"/>
            <a:ext cx="2523744" cy="877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Principles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6A9972-D6D3-BE40-88B9-4E6885F5AA6F}"/>
              </a:ext>
            </a:extLst>
          </p:cNvPr>
          <p:cNvSpPr/>
          <p:nvPr/>
        </p:nvSpPr>
        <p:spPr>
          <a:xfrm>
            <a:off x="1353312" y="3378163"/>
            <a:ext cx="2523744" cy="877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4797BE-174A-8146-85B5-F7E43DB0AD9D}"/>
              </a:ext>
            </a:extLst>
          </p:cNvPr>
          <p:cNvSpPr/>
          <p:nvPr/>
        </p:nvSpPr>
        <p:spPr>
          <a:xfrm>
            <a:off x="1353312" y="4772078"/>
            <a:ext cx="2523744" cy="87782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Extensibility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3370F9-BDD2-1A4E-903D-7CB1398ACD14}"/>
              </a:ext>
            </a:extLst>
          </p:cNvPr>
          <p:cNvSpPr/>
          <p:nvPr/>
        </p:nvSpPr>
        <p:spPr>
          <a:xfrm>
            <a:off x="4841748" y="1984248"/>
            <a:ext cx="2523744" cy="877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FE6D08-B9A0-7F40-8D4F-F2C375E208DC}"/>
              </a:ext>
            </a:extLst>
          </p:cNvPr>
          <p:cNvSpPr/>
          <p:nvPr/>
        </p:nvSpPr>
        <p:spPr>
          <a:xfrm>
            <a:off x="4841748" y="3378163"/>
            <a:ext cx="2523744" cy="877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How?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06E80C-BD3D-E640-A2D6-8BF8EBC6D4AE}"/>
              </a:ext>
            </a:extLst>
          </p:cNvPr>
          <p:cNvSpPr/>
          <p:nvPr/>
        </p:nvSpPr>
        <p:spPr>
          <a:xfrm>
            <a:off x="4841748" y="4772078"/>
            <a:ext cx="2523744" cy="87782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Clean Code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B7FEFC-9713-1E40-AFD2-BEB2C54E7B14}"/>
              </a:ext>
            </a:extLst>
          </p:cNvPr>
          <p:cNvSpPr/>
          <p:nvPr/>
        </p:nvSpPr>
        <p:spPr>
          <a:xfrm>
            <a:off x="8330184" y="1984248"/>
            <a:ext cx="2523744" cy="877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F9FB6D2-3D70-5C47-9BF6-FD0D64344D95}"/>
              </a:ext>
            </a:extLst>
          </p:cNvPr>
          <p:cNvSpPr/>
          <p:nvPr/>
        </p:nvSpPr>
        <p:spPr>
          <a:xfrm>
            <a:off x="8330184" y="3378163"/>
            <a:ext cx="2523744" cy="877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What?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CF313BD-3A6D-A04E-B75F-7E3038561838}"/>
              </a:ext>
            </a:extLst>
          </p:cNvPr>
          <p:cNvSpPr/>
          <p:nvPr/>
        </p:nvSpPr>
        <p:spPr>
          <a:xfrm>
            <a:off x="8330184" y="4772078"/>
            <a:ext cx="2523744" cy="87782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Tool reuse</a:t>
            </a:r>
          </a:p>
        </p:txBody>
      </p:sp>
    </p:spTree>
    <p:extLst>
      <p:ext uri="{BB962C8B-B14F-4D97-AF65-F5344CB8AC3E}">
        <p14:creationId xmlns:p14="http://schemas.microsoft.com/office/powerpoint/2010/main" val="7130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333C-09F5-E848-ABE3-BDCDAEB4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FAA2-54E9-1E48-9851-6E0B84E7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Modular code</a:t>
            </a:r>
          </a:p>
          <a:p>
            <a:pPr lvl="1"/>
            <a:r>
              <a:rPr lang="en-US" dirty="0"/>
              <a:t>Modifiability</a:t>
            </a:r>
          </a:p>
          <a:p>
            <a:pPr lvl="1"/>
            <a:r>
              <a:rPr lang="en-US" dirty="0"/>
              <a:t>Clean code</a:t>
            </a:r>
          </a:p>
          <a:p>
            <a:r>
              <a:rPr lang="en-US" dirty="0"/>
              <a:t>Coding Principles</a:t>
            </a:r>
          </a:p>
          <a:p>
            <a:pPr lvl="1"/>
            <a:r>
              <a:rPr lang="en-US" dirty="0"/>
              <a:t>DRY</a:t>
            </a:r>
          </a:p>
          <a:p>
            <a:pPr lvl="1"/>
            <a:r>
              <a:rPr lang="en-US" dirty="0"/>
              <a:t>KISS</a:t>
            </a:r>
          </a:p>
          <a:p>
            <a:pPr lvl="1"/>
            <a:r>
              <a:rPr lang="en-US" dirty="0"/>
              <a:t>SOP</a:t>
            </a:r>
          </a:p>
          <a:p>
            <a:pPr lvl="1"/>
            <a:r>
              <a:rPr lang="en-US" dirty="0"/>
              <a:t>SOLID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1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277F-197E-3B4C-9F69-69B6C333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modular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990C-60FD-8E4D-8C52-4921BFC0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Modular programming</a:t>
            </a:r>
            <a:r>
              <a:rPr lang="en-US" sz="2800" dirty="0"/>
              <a:t> is a </a:t>
            </a:r>
            <a:r>
              <a:rPr lang="en-US" sz="2800" dirty="0">
                <a:hlinkClick r:id="rId2" tooltip="Software design"/>
              </a:rPr>
              <a:t>software design</a:t>
            </a:r>
            <a:r>
              <a:rPr lang="en-US" sz="2800" dirty="0"/>
              <a:t> technique that emphasizes </a:t>
            </a:r>
          </a:p>
          <a:p>
            <a:pPr lvl="1"/>
            <a:r>
              <a:rPr lang="en-US" sz="2400" dirty="0"/>
              <a:t>separating the functionality of a </a:t>
            </a:r>
            <a:r>
              <a:rPr lang="en-US" sz="2400" dirty="0">
                <a:hlinkClick r:id="rId3" tooltip="Computer program"/>
              </a:rPr>
              <a:t>program</a:t>
            </a:r>
            <a:r>
              <a:rPr lang="en-US" sz="2400" dirty="0"/>
              <a:t> into independent, </a:t>
            </a:r>
          </a:p>
          <a:p>
            <a:pPr lvl="1"/>
            <a:r>
              <a:rPr lang="en-US" sz="2400" dirty="0"/>
              <a:t>interchangeable </a:t>
            </a:r>
            <a:r>
              <a:rPr lang="en-US" sz="2400" b="1" dirty="0"/>
              <a:t>modules</a:t>
            </a:r>
            <a:r>
              <a:rPr lang="en-US" sz="2400" dirty="0"/>
              <a:t>, </a:t>
            </a:r>
          </a:p>
          <a:p>
            <a:pPr lvl="1"/>
            <a:r>
              <a:rPr lang="en-US" sz="2400" dirty="0"/>
              <a:t>such that each contains everything necessary to execute only one aspect of the desired 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350652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87EC-EAA7-1C41-8489-98B4F134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Can this be code be refactored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CDD7-0863-F149-9625-B2FD657C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 elapse(year):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days = 365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if year % 4 == 0 or (year % 100 == 0 and year % 400 == 0):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  days += 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for day in range(1, days + 1):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print("Day{}of{}".format(day, year))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4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7D86-0A74-FA47-A401-99955F2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How about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9399B-77B8-AA40-9B89-C07EF88F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 elapse(year):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days = 365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if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is_leap(year):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days += 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for day in range(1, days + 1):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print("Day{}of{}".format(day, year))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is_leap(year):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year % 4 == 0 or (year % 100 == 0 and year % 400 == 0)</a:t>
            </a:r>
          </a:p>
        </p:txBody>
      </p:sp>
    </p:spTree>
    <p:extLst>
      <p:ext uri="{BB962C8B-B14F-4D97-AF65-F5344CB8AC3E}">
        <p14:creationId xmlns:p14="http://schemas.microsoft.com/office/powerpoint/2010/main" val="293974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0722-26FE-1447-AB99-171BCACF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CA40-5AA6-0A46-AAD2-16CAE79FD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254">
            <a:extLst>
              <a:ext uri="{FF2B5EF4-FFF2-40B4-BE49-F238E27FC236}">
                <a16:creationId xmlns:a16="http://schemas.microsoft.com/office/drawing/2014/main" id="{C5EEF9C6-14BF-A641-9522-10E5D790B387}"/>
              </a:ext>
            </a:extLst>
          </p:cNvPr>
          <p:cNvSpPr txBox="1">
            <a:spLocks/>
          </p:cNvSpPr>
          <p:nvPr/>
        </p:nvSpPr>
        <p:spPr>
          <a:xfrm>
            <a:off x="1545336" y="5044097"/>
            <a:ext cx="9089136" cy="572700"/>
          </a:xfrm>
          <a:prstGeom prst="rect">
            <a:avLst/>
          </a:prstGeom>
          <a:noFill/>
          <a:effectLst/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"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</a:rPr>
              <a:t>“When you feel the need to write a comment, first try to refactor the code so that any comment becomes superfluous”      - Kent Beck</a:t>
            </a:r>
          </a:p>
        </p:txBody>
      </p:sp>
    </p:spTree>
    <p:extLst>
      <p:ext uri="{BB962C8B-B14F-4D97-AF65-F5344CB8AC3E}">
        <p14:creationId xmlns:p14="http://schemas.microsoft.com/office/powerpoint/2010/main" val="1510134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{BD6A5ED1-E545-C549-8E93-6B01E7CFCE34}tf10001064</Template>
  <TotalTime>485</TotalTime>
  <Words>2349</Words>
  <Application>Microsoft Macintosh PowerPoint</Application>
  <PresentationFormat>Widescreen</PresentationFormat>
  <Paragraphs>322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Brush Script MT</vt:lpstr>
      <vt:lpstr>American Typewriter</vt:lpstr>
      <vt:lpstr>Arial</vt:lpstr>
      <vt:lpstr>BookAntiqua</vt:lpstr>
      <vt:lpstr>Calibri</vt:lpstr>
      <vt:lpstr>Corsiva Hebrew</vt:lpstr>
      <vt:lpstr>Courier New</vt:lpstr>
      <vt:lpstr>Garamond</vt:lpstr>
      <vt:lpstr>NewBaskerville</vt:lpstr>
      <vt:lpstr>Raleway</vt:lpstr>
      <vt:lpstr>Verdana</vt:lpstr>
      <vt:lpstr>Wingdings</vt:lpstr>
      <vt:lpstr>Organic</vt:lpstr>
      <vt:lpstr>Python Clean coder</vt:lpstr>
      <vt:lpstr>Fun time…</vt:lpstr>
      <vt:lpstr>What is Pythonic?</vt:lpstr>
      <vt:lpstr>Code Maintainability</vt:lpstr>
      <vt:lpstr>Topics</vt:lpstr>
      <vt:lpstr>What is modular code?</vt:lpstr>
      <vt:lpstr>Can this be code be refactored better?</vt:lpstr>
      <vt:lpstr>How about this?</vt:lpstr>
      <vt:lpstr>Key concepts</vt:lpstr>
      <vt:lpstr>Modifiability</vt:lpstr>
      <vt:lpstr>Modifiability</vt:lpstr>
      <vt:lpstr>Modifiability</vt:lpstr>
      <vt:lpstr>Modifiability Goals</vt:lpstr>
      <vt:lpstr>Modifiability</vt:lpstr>
      <vt:lpstr>Measuring Cohesion and Coupling </vt:lpstr>
      <vt:lpstr>Measuring Cohesion and Coupling </vt:lpstr>
      <vt:lpstr>Measuring Cohesion and Coupling </vt:lpstr>
      <vt:lpstr>Measuring Cohesion and Coupling </vt:lpstr>
      <vt:lpstr>What is Clean code?</vt:lpstr>
      <vt:lpstr>“Clean Code” ?</vt:lpstr>
      <vt:lpstr>One does not simply start writing clean code..</vt:lpstr>
      <vt:lpstr>Basics of clean coding</vt:lpstr>
      <vt:lpstr>Principles</vt:lpstr>
      <vt:lpstr>Principle: DRY</vt:lpstr>
      <vt:lpstr>Decorators</vt:lpstr>
      <vt:lpstr>Example: Using decorator</vt:lpstr>
      <vt:lpstr>Principle: KISS</vt:lpstr>
      <vt:lpstr>KISS Example</vt:lpstr>
      <vt:lpstr>KISS Example</vt:lpstr>
      <vt:lpstr>Principle: SOC</vt:lpstr>
      <vt:lpstr>SOC</vt:lpstr>
      <vt:lpstr>SOC</vt:lpstr>
      <vt:lpstr>SOC</vt:lpstr>
      <vt:lpstr>SOC</vt:lpstr>
      <vt:lpstr>Principle: SOLID</vt:lpstr>
      <vt:lpstr>Test: How to refactor this code?</vt:lpstr>
      <vt:lpstr>Appendix</vt:lpstr>
      <vt:lpstr>Goals for Clean coding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coding practices</dc:title>
  <dc:creator>Sudhakar Balakrishnan</dc:creator>
  <cp:lastModifiedBy>Sudhakar Balakrishnan</cp:lastModifiedBy>
  <cp:revision>131</cp:revision>
  <dcterms:created xsi:type="dcterms:W3CDTF">2021-04-30T01:33:55Z</dcterms:created>
  <dcterms:modified xsi:type="dcterms:W3CDTF">2021-04-30T09:41:39Z</dcterms:modified>
</cp:coreProperties>
</file>